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300" r:id="rId3"/>
    <p:sldId id="257" r:id="rId4"/>
    <p:sldId id="260" r:id="rId5"/>
    <p:sldId id="269" r:id="rId6"/>
    <p:sldId id="273" r:id="rId7"/>
    <p:sldId id="274" r:id="rId8"/>
    <p:sldId id="295" r:id="rId9"/>
    <p:sldId id="275" r:id="rId10"/>
    <p:sldId id="306" r:id="rId11"/>
    <p:sldId id="307" r:id="rId12"/>
    <p:sldId id="279" r:id="rId13"/>
    <p:sldId id="280" r:id="rId14"/>
    <p:sldId id="281" r:id="rId15"/>
    <p:sldId id="282" r:id="rId16"/>
    <p:sldId id="270" r:id="rId17"/>
    <p:sldId id="311" r:id="rId18"/>
    <p:sldId id="310" r:id="rId19"/>
    <p:sldId id="284" r:id="rId20"/>
    <p:sldId id="301" r:id="rId21"/>
    <p:sldId id="261" r:id="rId22"/>
    <p:sldId id="262" r:id="rId23"/>
    <p:sldId id="263" r:id="rId24"/>
    <p:sldId id="264" r:id="rId25"/>
    <p:sldId id="265" r:id="rId26"/>
    <p:sldId id="312" r:id="rId27"/>
    <p:sldId id="259" r:id="rId28"/>
    <p:sldId id="294" r:id="rId29"/>
    <p:sldId id="308" r:id="rId30"/>
    <p:sldId id="304" r:id="rId31"/>
    <p:sldId id="30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2989" autoAdjust="0"/>
  </p:normalViewPr>
  <p:slideViewPr>
    <p:cSldViewPr>
      <p:cViewPr>
        <p:scale>
          <a:sx n="100" d="100"/>
          <a:sy n="100" d="100"/>
        </p:scale>
        <p:origin x="-186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148AB-5F7A-4774-80D8-5FD287853DBD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3F3F3-AE0C-4CFA-8225-36F3A549579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MOVIE OF SILCTON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1EE1F-4996-4CFC-83D6-26267E760BF5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chose to ground</a:t>
            </a:r>
            <a:r>
              <a:rPr lang="en-US" baseline="0" dirty="0" smtClean="0"/>
              <a:t> our virtual environment in the real world by modeling it after Temple’s Ambler campus, since we knew it exhibited a pattern of individual differences reliably.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Although virtual environments are not the gold standard of ecological validity that real world navigation is – having limited sensory cues, field of view, etc., the trade-off between a large sample size and ecological validity in this case is worth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1EE1F-4996-4CFC-83D6-26267E760BF5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commonly</a:t>
            </a:r>
            <a:r>
              <a:rPr lang="en-US" baseline="0" dirty="0" smtClean="0"/>
              <a:t> used task to assess survey knowledge is called a pointing task. In this task, we require participants to point directly at a landmark, and can thus infer whether or not they can take a novel shortcut to that landmark.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1EE1F-4996-4CFC-83D6-26267E760BF5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Talk about between / within</a:t>
            </a:r>
            <a:r>
              <a:rPr lang="en-US" baseline="0" dirty="0" smtClean="0"/>
              <a:t> route pointing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1EE1F-4996-4CFC-83D6-26267E760BF5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Mention the cluster analyses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1EE1F-4996-4CFC-83D6-26267E760BF5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A9F09-E6BB-47A3-827E-0D43B7718A41}" type="datetimeFigureOut">
              <a:rPr lang="en-US" smtClean="0"/>
              <a:pPr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66899-8BA4-48DA-847C-11471AA7E57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ideo" Target="file:///C:\Users\stweis\Dropbox\CV\2017%20Materials\Job%20Talks\JobTalkFiles\SilctonVid.wmv" TargetMode="Externa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muddy waters imag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65460" cy="50292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953001"/>
            <a:ext cx="7772400" cy="1905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Or: How I learned to stop worrying and love the hippocampus</a:t>
            </a:r>
            <a:endParaRPr lang="en-US" dirty="0"/>
          </a:p>
        </p:txBody>
      </p:sp>
      <p:sp>
        <p:nvSpPr>
          <p:cNvPr id="11266" name="AutoShape 2" descr="Image result for muddy wat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Liu: Self-report</a:t>
            </a:r>
            <a:endParaRPr lang="en-US" dirty="0"/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/>
          <a:srcRect l="50626"/>
          <a:stretch>
            <a:fillRect/>
          </a:stretch>
        </p:blipFill>
        <p:spPr bwMode="auto">
          <a:xfrm>
            <a:off x="1981200" y="3886200"/>
            <a:ext cx="6762750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r="49930"/>
          <a:stretch>
            <a:fillRect/>
          </a:stretch>
        </p:blipFill>
        <p:spPr bwMode="auto">
          <a:xfrm>
            <a:off x="762000" y="1905000"/>
            <a:ext cx="6858000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447800" y="1066800"/>
            <a:ext cx="7315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RH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48000" y="5715000"/>
            <a:ext cx="7315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LH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Jenzen</a:t>
            </a:r>
            <a:r>
              <a:rPr lang="en-US" dirty="0" smtClean="0"/>
              <a:t>: Self-report</a:t>
            </a:r>
            <a:endParaRPr lang="en-US" dirty="0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2" cstate="print"/>
          <a:srcRect b="45346"/>
          <a:stretch>
            <a:fillRect/>
          </a:stretch>
        </p:blipFill>
        <p:spPr bwMode="auto">
          <a:xfrm>
            <a:off x="914400" y="1600200"/>
            <a:ext cx="3733800" cy="452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 cstate="print"/>
          <a:srcRect t="54654"/>
          <a:stretch>
            <a:fillRect/>
          </a:stretch>
        </p:blipFill>
        <p:spPr bwMode="auto">
          <a:xfrm>
            <a:off x="4800600" y="2590800"/>
            <a:ext cx="3641359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83820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Bohbot</a:t>
            </a:r>
            <a:r>
              <a:rPr lang="en-US" dirty="0" smtClean="0"/>
              <a:t>: Specifically spatial strategy</a:t>
            </a:r>
            <a:endParaRPr lang="en-US" dirty="0"/>
          </a:p>
        </p:txBody>
      </p:sp>
      <p:pic>
        <p:nvPicPr>
          <p:cNvPr id="39938" name="Picture 2" descr="https://www.frontiersin.org/files/Articles/28885/fnagi-05-00001-HTML/image_m/fnagi-05-00001-g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828800"/>
            <a:ext cx="7086600" cy="42386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Bohbot</a:t>
            </a:r>
            <a:r>
              <a:rPr lang="en-US" dirty="0" smtClean="0"/>
              <a:t>: Elderly adults</a:t>
            </a:r>
            <a:endParaRPr lang="en-US" dirty="0"/>
          </a:p>
        </p:txBody>
      </p:sp>
      <p:pic>
        <p:nvPicPr>
          <p:cNvPr id="40962" name="Picture 2" descr="https://www.frontiersin.org/files/Articles/28885/fnagi-05-00001-HTML/image_m/fnagi-05-00001-g00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1676400"/>
            <a:ext cx="5703968" cy="4267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Hartley: Specifically spatial?</a:t>
            </a:r>
            <a:br>
              <a:rPr lang="en-US" dirty="0" smtClean="0"/>
            </a:br>
            <a:r>
              <a:rPr lang="en-US" dirty="0" smtClean="0"/>
              <a:t>Undergrads</a:t>
            </a:r>
            <a:endParaRPr lang="en-US" dirty="0"/>
          </a:p>
        </p:txBody>
      </p:sp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1676400"/>
            <a:ext cx="9165941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Hartley: Specifically spatial</a:t>
            </a:r>
            <a:endParaRPr lang="en-US" dirty="0"/>
          </a:p>
        </p:txBody>
      </p:sp>
      <p:pic>
        <p:nvPicPr>
          <p:cNvPr id="430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95425" y="1371600"/>
            <a:ext cx="615315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0"/>
          <a:ext cx="9144002" cy="604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286"/>
                <a:gridCol w="1306286"/>
                <a:gridCol w="1306286"/>
                <a:gridCol w="1306286"/>
                <a:gridCol w="1306286"/>
                <a:gridCol w="1306286"/>
                <a:gridCol w="130628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Study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Corrected * for TBV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Sample 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R/L</a:t>
                      </a:r>
                    </a:p>
                    <a:p>
                      <a:pPr algn="ctr"/>
                      <a:r>
                        <a:rPr lang="en-US" dirty="0" smtClean="0"/>
                        <a:t>P/A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Effect size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Maguire</a:t>
                      </a:r>
                      <a:r>
                        <a:rPr lang="en-US" baseline="0" dirty="0" smtClean="0"/>
                        <a:t> –PNAS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Taxi driving?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Taxi drivers / </a:t>
                      </a:r>
                    </a:p>
                    <a:p>
                      <a:pPr algn="ctr"/>
                      <a:r>
                        <a:rPr lang="en-US" dirty="0" smtClean="0"/>
                        <a:t>Normal controls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 taxi</a:t>
                      </a:r>
                    </a:p>
                    <a:p>
                      <a:pPr algn="ctr"/>
                      <a:r>
                        <a:rPr lang="en-US" dirty="0" smtClean="0"/>
                        <a:t>16</a:t>
                      </a:r>
                      <a:r>
                        <a:rPr lang="en-US" baseline="0" dirty="0" smtClean="0"/>
                        <a:t> age-matched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R/L</a:t>
                      </a:r>
                    </a:p>
                    <a:p>
                      <a:pPr algn="ctr"/>
                      <a:r>
                        <a:rPr lang="en-US" dirty="0" smtClean="0"/>
                        <a:t>+P, -A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r>
                        <a:rPr lang="en-US" baseline="0" dirty="0" smtClean="0"/>
                        <a:t> = 0.82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Maguire</a:t>
                      </a:r>
                      <a:r>
                        <a:rPr lang="en-US" baseline="0" dirty="0" smtClean="0"/>
                        <a:t> – Hippo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Taxi +</a:t>
                      </a:r>
                      <a:r>
                        <a:rPr lang="en-US" baseline="0" dirty="0" smtClean="0"/>
                        <a:t> bus driving?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Taxi drivers /  bus drivers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</a:t>
                      </a:r>
                      <a:r>
                        <a:rPr lang="en-US" baseline="0" dirty="0" smtClean="0"/>
                        <a:t> taxi</a:t>
                      </a:r>
                      <a:endParaRPr lang="en-US" dirty="0" smtClean="0"/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17 bus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+P</a:t>
                      </a:r>
                      <a:r>
                        <a:rPr lang="en-US" baseline="0" dirty="0" smtClean="0"/>
                        <a:t> ,- A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(w/in Taxi):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= .69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Schinazi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Real world navigation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Undergrads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r>
                        <a:rPr lang="en-US" dirty="0"/>
                        <a:t>P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 = .63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SBSOD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Undergrads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 +</a:t>
                      </a:r>
                      <a:r>
                        <a:rPr lang="en-US" baseline="0" dirty="0" smtClean="0"/>
                        <a:t> 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r</a:t>
                      </a:r>
                      <a:r>
                        <a:rPr lang="en-US" baseline="-25000" dirty="0" err="1" smtClean="0"/>
                        <a:t>hpc</a:t>
                      </a:r>
                      <a:r>
                        <a:rPr lang="en-US" baseline="0" dirty="0" smtClean="0"/>
                        <a:t> = .18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Jenzen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SBSOD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Undergrads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 (just male)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Hartley</a:t>
                      </a:r>
                      <a:r>
                        <a:rPr lang="en-US" baseline="0" dirty="0" smtClean="0"/>
                        <a:t> &amp; Harlow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 mountains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Undergrads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 + 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= .40</a:t>
                      </a:r>
                    </a:p>
                    <a:p>
                      <a:pPr algn="ctr"/>
                      <a:r>
                        <a:rPr lang="en-US" baseline="0" dirty="0" smtClean="0"/>
                        <a:t>(R+L)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Bohbot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Virtual radial maze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Older adults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= .48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Chrastil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Loop 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Undergrads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= .17 (?)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0"/>
          <a:ext cx="6553200" cy="62066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300"/>
                <a:gridCol w="1638300"/>
                <a:gridCol w="1638300"/>
                <a:gridCol w="1638300"/>
              </a:tblGrid>
              <a:tr h="104250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Study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Corrected * for TBV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Corrected for Age/gender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Left / Right</a:t>
                      </a:r>
                    </a:p>
                    <a:p>
                      <a:pPr algn="ctr"/>
                      <a:r>
                        <a:rPr lang="en-US" dirty="0" smtClean="0"/>
                        <a:t>Posterior / Anterior</a:t>
                      </a:r>
                      <a:endParaRPr lang="en-US" dirty="0"/>
                    </a:p>
                  </a:txBody>
                  <a:tcPr/>
                </a:tc>
              </a:tr>
              <a:tr h="7297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Maguire</a:t>
                      </a:r>
                      <a:r>
                        <a:rPr lang="en-US" baseline="0" dirty="0" smtClean="0"/>
                        <a:t> –PNAS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R/L</a:t>
                      </a:r>
                    </a:p>
                    <a:p>
                      <a:pPr algn="ctr"/>
                      <a:r>
                        <a:rPr lang="en-US" dirty="0" smtClean="0"/>
                        <a:t>+P, -A</a:t>
                      </a:r>
                    </a:p>
                  </a:txBody>
                  <a:tcPr/>
                </a:tc>
              </a:tr>
              <a:tr h="7297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Maguire</a:t>
                      </a:r>
                      <a:r>
                        <a:rPr lang="en-US" baseline="0" dirty="0" smtClean="0"/>
                        <a:t> – Hippo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+P</a:t>
                      </a:r>
                      <a:r>
                        <a:rPr lang="en-US" baseline="0" dirty="0" smtClean="0"/>
                        <a:t> ,- A</a:t>
                      </a:r>
                      <a:endParaRPr lang="en-US" dirty="0" smtClean="0"/>
                    </a:p>
                  </a:txBody>
                  <a:tcPr/>
                </a:tc>
              </a:tr>
              <a:tr h="7297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Schinazi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r>
                        <a:rPr lang="en-US" dirty="0"/>
                        <a:t>P</a:t>
                      </a:r>
                      <a:endParaRPr lang="en-US" dirty="0" smtClean="0"/>
                    </a:p>
                  </a:txBody>
                  <a:tcPr/>
                </a:tc>
              </a:tr>
              <a:tr h="6074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 +</a:t>
                      </a:r>
                      <a:r>
                        <a:rPr lang="en-US" baseline="0" dirty="0" smtClean="0"/>
                        <a:t> L</a:t>
                      </a:r>
                      <a:endParaRPr lang="en-US" dirty="0"/>
                    </a:p>
                  </a:txBody>
                  <a:tcPr/>
                </a:tc>
              </a:tr>
              <a:tr h="607435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Jenzen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 (just male)</a:t>
                      </a:r>
                      <a:endParaRPr lang="en-US" dirty="0"/>
                    </a:p>
                  </a:txBody>
                  <a:tcPr/>
                </a:tc>
              </a:tr>
              <a:tr h="7297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Hartley</a:t>
                      </a:r>
                      <a:r>
                        <a:rPr lang="en-US" baseline="0" dirty="0" smtClean="0"/>
                        <a:t> &amp; Harlow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 + LP</a:t>
                      </a:r>
                    </a:p>
                  </a:txBody>
                  <a:tcPr/>
                </a:tc>
              </a:tr>
              <a:tr h="607435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Bohbot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RP</a:t>
                      </a:r>
                      <a:endParaRPr lang="en-US" dirty="0"/>
                    </a:p>
                  </a:txBody>
                  <a:tcPr/>
                </a:tc>
              </a:tr>
              <a:tr h="4227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Chrastil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33400"/>
          <a:ext cx="8937061" cy="5717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723"/>
                <a:gridCol w="1276723"/>
                <a:gridCol w="1276723"/>
                <a:gridCol w="1276723"/>
                <a:gridCol w="1276723"/>
                <a:gridCol w="1276723"/>
                <a:gridCol w="1276723"/>
              </a:tblGrid>
              <a:tr h="804336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Study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N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Scanner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Task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Analysis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Sample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Effect size</a:t>
                      </a:r>
                      <a:endParaRPr lang="en-US" sz="2300" dirty="0"/>
                    </a:p>
                  </a:txBody>
                  <a:tcPr marL="114905" marR="114905" marT="57453" marB="57453" anchor="ctr"/>
                </a:tc>
              </a:tr>
              <a:tr h="4660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Eleanor Maguire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26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2T Siemens Vision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Virtual navigation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VBM + Volumetry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Young and older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0.69</a:t>
                      </a:r>
                    </a:p>
                  </a:txBody>
                  <a:tcPr marL="11970" marR="11970" marT="11970" marB="0" anchor="ctr"/>
                </a:tc>
              </a:tr>
              <a:tr h="4660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Tom Hartley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30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3T GE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Signa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 Excite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 mountains task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VBM + Volumetry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Young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0.4</a:t>
                      </a:r>
                    </a:p>
                  </a:txBody>
                  <a:tcPr marL="11970" marR="11970" marT="11970" marB="0" anchor="ctr"/>
                </a:tc>
              </a:tr>
              <a:tr h="6577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Victor Schinazi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13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3T Siemens MAGNETOM Trio Tim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Virtual Silcton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VBM + Volumetry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Young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0.63</a:t>
                      </a:r>
                    </a:p>
                  </a:txBody>
                  <a:tcPr marL="11970" marR="11970" marT="11970" marB="0" anchor="ctr"/>
                </a:tc>
              </a:tr>
              <a:tr h="87297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Denise Head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92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1.5T Siemens Sonata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Virtual wayfinding and route learning task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Volumetry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Young and older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0.49</a:t>
                      </a:r>
                    </a:p>
                  </a:txBody>
                  <a:tcPr marL="11970" marR="11970" marT="11970" marB="0" anchor="ctr"/>
                </a:tc>
              </a:tr>
              <a:tr h="6577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Megan Herting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34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3T Siemens MAGNETOM Trio Tim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Virtual Morris Water maze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Volumetry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Adolescents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0.42</a:t>
                      </a:r>
                    </a:p>
                  </a:txBody>
                  <a:tcPr marL="11970" marR="11970" marT="11970" marB="0" anchor="ctr"/>
                </a:tc>
              </a:tr>
              <a:tr h="4660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Scott Moffat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68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1.5T GE Signa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Virtual Morris Water maze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Volumetry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Young and older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0.38</a:t>
                      </a:r>
                    </a:p>
                  </a:txBody>
                  <a:tcPr marL="11970" marR="11970" marT="11970" marB="0" anchor="ctr"/>
                </a:tc>
              </a:tr>
              <a:tr h="6577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Simone Kuehn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91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3T Siemens MAGNETOM Trio Tim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Learning a virtual zoo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Volumetry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Young and older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0.46</a:t>
                      </a:r>
                    </a:p>
                  </a:txBody>
                  <a:tcPr marL="11970" marR="11970" marT="11970" marB="0" anchor="ctr"/>
                </a:tc>
              </a:tr>
              <a:tr h="6577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Veronique Bohbot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49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3T Siemens MAGNETOM Trio Tim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Virtual radial arm maze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Volumetry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Older adults</a:t>
                      </a:r>
                    </a:p>
                  </a:txBody>
                  <a:tcPr marL="11970" marR="11970" marT="1197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0.41</a:t>
                      </a:r>
                    </a:p>
                  </a:txBody>
                  <a:tcPr marL="11970" marR="11970" marT="1197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6" name="Picture 4" descr="http://www.p-curve.com/R_temp/15295896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685800"/>
            <a:ext cx="6191251" cy="5715001"/>
          </a:xfrm>
          <a:prstGeom prst="rect">
            <a:avLst/>
          </a:prstGeom>
          <a:noFill/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14400" y="0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P-Curve: </a:t>
            </a:r>
            <a:r>
              <a:rPr lang="en-US" dirty="0" smtClean="0"/>
              <a:t>Evidential Value</a:t>
            </a:r>
            <a:r>
              <a:rPr lang="en-US" dirty="0" smtClean="0"/>
              <a:t>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Hippocampal</a:t>
            </a:r>
            <a:r>
              <a:rPr lang="en-US" dirty="0" smtClean="0"/>
              <a:t> Contributions to Human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structure-function relation?</a:t>
            </a:r>
          </a:p>
          <a:p>
            <a:r>
              <a:rPr lang="en-US" dirty="0" smtClean="0"/>
              <a:t>Specific structure-function relation?</a:t>
            </a:r>
          </a:p>
          <a:p>
            <a:r>
              <a:rPr lang="en-US" dirty="0" smtClean="0"/>
              <a:t>Levels of analysis….</a:t>
            </a:r>
          </a:p>
          <a:p>
            <a:pPr lvl="1"/>
            <a:r>
              <a:rPr lang="en-US" dirty="0" smtClean="0"/>
              <a:t>Single-cell recording: place cells, etc.</a:t>
            </a:r>
          </a:p>
          <a:p>
            <a:pPr lvl="1"/>
            <a:r>
              <a:rPr lang="en-US" dirty="0" err="1" smtClean="0"/>
              <a:t>Voxel</a:t>
            </a:r>
            <a:r>
              <a:rPr lang="en-US" dirty="0" smtClean="0"/>
              <a:t>-level: Distance coding</a:t>
            </a:r>
          </a:p>
          <a:p>
            <a:pPr lvl="1"/>
            <a:r>
              <a:rPr lang="en-US" dirty="0" smtClean="0"/>
              <a:t>Whole-structure level: Spatial navigation</a:t>
            </a:r>
          </a:p>
          <a:p>
            <a:pPr lvl="2"/>
            <a:r>
              <a:rPr lang="en-US" dirty="0" smtClean="0"/>
              <a:t>Lesion studies (</a:t>
            </a:r>
            <a:r>
              <a:rPr lang="en-US" dirty="0" err="1" smtClean="0"/>
              <a:t>Habib</a:t>
            </a:r>
            <a:r>
              <a:rPr lang="en-US" dirty="0" smtClean="0"/>
              <a:t> &amp; </a:t>
            </a:r>
            <a:r>
              <a:rPr lang="en-US" dirty="0" err="1" smtClean="0"/>
              <a:t>Sirigu</a:t>
            </a:r>
            <a:r>
              <a:rPr lang="en-US" dirty="0" smtClean="0"/>
              <a:t>; HM)</a:t>
            </a:r>
          </a:p>
          <a:p>
            <a:pPr lvl="2"/>
            <a:r>
              <a:rPr lang="en-US" dirty="0" smtClean="0"/>
              <a:t>And </a:t>
            </a:r>
            <a:r>
              <a:rPr lang="en-US" i="1" dirty="0" smtClean="0"/>
              <a:t>size</a:t>
            </a:r>
            <a:r>
              <a:rPr lang="en-US" dirty="0" smtClean="0"/>
              <a:t> of structure? Or, um, grey-matter density?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Hippocampal</a:t>
            </a:r>
            <a:r>
              <a:rPr lang="en-US" dirty="0" smtClean="0"/>
              <a:t> Contributions to Human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structure-function relation?</a:t>
            </a:r>
          </a:p>
          <a:p>
            <a:r>
              <a:rPr lang="en-US" dirty="0" smtClean="0"/>
              <a:t>Specific structure-function relation?</a:t>
            </a:r>
          </a:p>
          <a:p>
            <a:r>
              <a:rPr lang="en-US" dirty="0" smtClean="0"/>
              <a:t>Levels of analysis….</a:t>
            </a:r>
          </a:p>
          <a:p>
            <a:pPr lvl="1"/>
            <a:r>
              <a:rPr lang="en-US" dirty="0" smtClean="0"/>
              <a:t>Single-cell recording: place cells, etc.</a:t>
            </a:r>
          </a:p>
          <a:p>
            <a:pPr lvl="1"/>
            <a:r>
              <a:rPr lang="en-US" dirty="0" err="1" smtClean="0"/>
              <a:t>Voxel</a:t>
            </a:r>
            <a:r>
              <a:rPr lang="en-US" dirty="0" smtClean="0"/>
              <a:t>-level: Distance coding</a:t>
            </a:r>
          </a:p>
          <a:p>
            <a:pPr lvl="1"/>
            <a:r>
              <a:rPr lang="en-US" dirty="0" smtClean="0"/>
              <a:t>Whole-structure level: Spatial navigation</a:t>
            </a:r>
          </a:p>
          <a:p>
            <a:pPr lvl="2"/>
            <a:r>
              <a:rPr lang="en-US" dirty="0" smtClean="0"/>
              <a:t>Lesion studies (</a:t>
            </a:r>
            <a:r>
              <a:rPr lang="en-US" dirty="0" err="1" smtClean="0"/>
              <a:t>Habib</a:t>
            </a:r>
            <a:r>
              <a:rPr lang="en-US" dirty="0" smtClean="0"/>
              <a:t> &amp; </a:t>
            </a:r>
            <a:r>
              <a:rPr lang="en-US" dirty="0" err="1" smtClean="0"/>
              <a:t>Sirigu</a:t>
            </a:r>
            <a:r>
              <a:rPr lang="en-US" dirty="0" smtClean="0"/>
              <a:t>; HM)</a:t>
            </a:r>
          </a:p>
          <a:p>
            <a:pPr lvl="2"/>
            <a:r>
              <a:rPr lang="en-US" b="1" dirty="0" smtClean="0"/>
              <a:t>And </a:t>
            </a:r>
            <a:r>
              <a:rPr lang="en-US" b="1" i="1" dirty="0" smtClean="0"/>
              <a:t>size</a:t>
            </a:r>
            <a:r>
              <a:rPr lang="en-US" b="1" dirty="0" smtClean="0"/>
              <a:t> of structure? – WHY?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/>
          <p:cNvSpPr txBox="1">
            <a:spLocks/>
          </p:cNvSpPr>
          <p:nvPr/>
        </p:nvSpPr>
        <p:spPr>
          <a:xfrm>
            <a:off x="0" y="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14" name="Content Placeholder 10"/>
          <p:cNvSpPr txBox="1">
            <a:spLocks/>
          </p:cNvSpPr>
          <p:nvPr/>
        </p:nvSpPr>
        <p:spPr>
          <a:xfrm>
            <a:off x="0" y="881743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lang="en-US" sz="3600" b="1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8" name="Content Placeholder 10"/>
          <p:cNvSpPr txBox="1">
            <a:spLocks/>
          </p:cNvSpPr>
          <p:nvPr/>
        </p:nvSpPr>
        <p:spPr>
          <a:xfrm>
            <a:off x="0" y="15240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5000" dirty="0" smtClean="0">
                <a:latin typeface="+mj-lt"/>
                <a:cs typeface="Arial" pitchFamily="34" charset="0"/>
              </a:rPr>
              <a:t>Virtual </a:t>
            </a:r>
            <a:r>
              <a:rPr lang="en-US" sz="5000" dirty="0" err="1" smtClean="0">
                <a:latin typeface="+mj-lt"/>
                <a:cs typeface="Arial" pitchFamily="34" charset="0"/>
              </a:rPr>
              <a:t>Silcton</a:t>
            </a:r>
            <a:r>
              <a:rPr lang="en-US" sz="5000" dirty="0" smtClean="0">
                <a:latin typeface="+mj-lt"/>
                <a:cs typeface="Arial" pitchFamily="34" charset="0"/>
              </a:rPr>
              <a:t> (Unity 3d)</a:t>
            </a:r>
            <a:endParaRPr kumimoji="0" lang="en-US" sz="50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7" name="Content Placeholder 10"/>
          <p:cNvSpPr txBox="1">
            <a:spLocks/>
          </p:cNvSpPr>
          <p:nvPr/>
        </p:nvSpPr>
        <p:spPr>
          <a:xfrm>
            <a:off x="0" y="6400800"/>
            <a:ext cx="9144000" cy="457200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marL="320040" marR="0" lvl="0" indent="-320040" algn="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2000" noProof="0" dirty="0" smtClean="0">
                <a:latin typeface="+mj-lt"/>
                <a:cs typeface="Arial" pitchFamily="34" charset="0"/>
              </a:rPr>
              <a:t>Weisberg et al. (2014) </a:t>
            </a:r>
            <a:r>
              <a:rPr lang="en-US" sz="2000" i="1" noProof="0" dirty="0" smtClean="0">
                <a:latin typeface="+mj-lt"/>
                <a:cs typeface="Arial" pitchFamily="34" charset="0"/>
              </a:rPr>
              <a:t>JEP:LMC;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Weisberg &amp; </a:t>
            </a:r>
            <a:r>
              <a:rPr lang="en-US" sz="2000" noProof="0" dirty="0" err="1" smtClean="0">
                <a:latin typeface="+mj-lt"/>
                <a:cs typeface="Arial" pitchFamily="34" charset="0"/>
              </a:rPr>
              <a:t>Newcombe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(2016) </a:t>
            </a:r>
            <a:r>
              <a:rPr lang="en-US" sz="2000" i="1" dirty="0" smtClean="0">
                <a:latin typeface="+mj-lt"/>
                <a:cs typeface="Arial" pitchFamily="34" charset="0"/>
              </a:rPr>
              <a:t>JEP:LMC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400800"/>
            <a:ext cx="9144000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SilctonVid.wm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0" y="1078705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2591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/>
          <p:cNvSpPr txBox="1">
            <a:spLocks/>
          </p:cNvSpPr>
          <p:nvPr/>
        </p:nvSpPr>
        <p:spPr>
          <a:xfrm>
            <a:off x="0" y="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14" name="Content Placeholder 10"/>
          <p:cNvSpPr txBox="1">
            <a:spLocks/>
          </p:cNvSpPr>
          <p:nvPr/>
        </p:nvSpPr>
        <p:spPr>
          <a:xfrm>
            <a:off x="0" y="881743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lang="en-US" sz="3600" b="1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5" name="Content Placeholder 10"/>
          <p:cNvSpPr txBox="1">
            <a:spLocks/>
          </p:cNvSpPr>
          <p:nvPr/>
        </p:nvSpPr>
        <p:spPr>
          <a:xfrm>
            <a:off x="0" y="68580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lang="en-US" sz="3600" b="1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8" name="Content Placeholder 10"/>
          <p:cNvSpPr txBox="1">
            <a:spLocks/>
          </p:cNvSpPr>
          <p:nvPr/>
        </p:nvSpPr>
        <p:spPr>
          <a:xfrm>
            <a:off x="0" y="15240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5000" dirty="0" smtClean="0">
                <a:latin typeface="+mj-lt"/>
                <a:cs typeface="Arial" pitchFamily="34" charset="0"/>
              </a:rPr>
              <a:t>Virtual </a:t>
            </a:r>
            <a:r>
              <a:rPr lang="en-US" sz="5000" dirty="0" err="1" smtClean="0">
                <a:latin typeface="+mj-lt"/>
                <a:cs typeface="Arial" pitchFamily="34" charset="0"/>
              </a:rPr>
              <a:t>Silcton</a:t>
            </a:r>
            <a:endParaRPr kumimoji="0" lang="en-US" sz="5000" i="0" u="none" strike="sng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7" name="Content Placeholder 10"/>
          <p:cNvSpPr txBox="1">
            <a:spLocks/>
          </p:cNvSpPr>
          <p:nvPr/>
        </p:nvSpPr>
        <p:spPr>
          <a:xfrm>
            <a:off x="0" y="6400800"/>
            <a:ext cx="9144000" cy="457200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marL="320040" marR="0" lvl="0" indent="-320040" algn="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2000" noProof="0" dirty="0" smtClean="0">
                <a:latin typeface="+mj-lt"/>
                <a:cs typeface="Arial" pitchFamily="34" charset="0"/>
              </a:rPr>
              <a:t>Weisberg et al. (2014) </a:t>
            </a:r>
            <a:r>
              <a:rPr lang="en-US" sz="2000" i="1" noProof="0" dirty="0" smtClean="0">
                <a:latin typeface="+mj-lt"/>
                <a:cs typeface="Arial" pitchFamily="34" charset="0"/>
              </a:rPr>
              <a:t>JEP:LMC;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Weisberg &amp; </a:t>
            </a:r>
            <a:r>
              <a:rPr lang="en-US" sz="2000" noProof="0" dirty="0" err="1" smtClean="0">
                <a:latin typeface="+mj-lt"/>
                <a:cs typeface="Arial" pitchFamily="34" charset="0"/>
              </a:rPr>
              <a:t>Newcombe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(2016) </a:t>
            </a:r>
            <a:r>
              <a:rPr lang="en-US" sz="2000" i="1" dirty="0" smtClean="0">
                <a:latin typeface="+mj-lt"/>
                <a:cs typeface="Arial" pitchFamily="34" charset="0"/>
              </a:rPr>
              <a:t>JEP:LMC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61912" y="1111415"/>
            <a:ext cx="7020175" cy="5060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2"/>
          <p:cNvSpPr/>
          <p:nvPr/>
        </p:nvSpPr>
        <p:spPr>
          <a:xfrm>
            <a:off x="1552575" y="2794083"/>
            <a:ext cx="2771775" cy="2886075"/>
          </a:xfrm>
          <a:custGeom>
            <a:avLst/>
            <a:gdLst>
              <a:gd name="connsiteX0" fmla="*/ 0 w 2771775"/>
              <a:gd name="connsiteY0" fmla="*/ 1428750 h 2886075"/>
              <a:gd name="connsiteX1" fmla="*/ 1066800 w 2771775"/>
              <a:gd name="connsiteY1" fmla="*/ 85725 h 2886075"/>
              <a:gd name="connsiteX2" fmla="*/ 1285875 w 2771775"/>
              <a:gd name="connsiteY2" fmla="*/ 0 h 2886075"/>
              <a:gd name="connsiteX3" fmla="*/ 1562100 w 2771775"/>
              <a:gd name="connsiteY3" fmla="*/ 104775 h 2886075"/>
              <a:gd name="connsiteX4" fmla="*/ 2705100 w 2771775"/>
              <a:gd name="connsiteY4" fmla="*/ 1143000 h 2886075"/>
              <a:gd name="connsiteX5" fmla="*/ 2771775 w 2771775"/>
              <a:gd name="connsiteY5" fmla="*/ 1485900 h 2886075"/>
              <a:gd name="connsiteX6" fmla="*/ 2324100 w 2771775"/>
              <a:gd name="connsiteY6" fmla="*/ 2028825 h 2886075"/>
              <a:gd name="connsiteX7" fmla="*/ 2247900 w 2771775"/>
              <a:gd name="connsiteY7" fmla="*/ 2543175 h 2886075"/>
              <a:gd name="connsiteX8" fmla="*/ 1933575 w 2771775"/>
              <a:gd name="connsiteY8" fmla="*/ 2886075 h 288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1775" h="2886075">
                <a:moveTo>
                  <a:pt x="0" y="1428750"/>
                </a:moveTo>
                <a:lnTo>
                  <a:pt x="1066800" y="85725"/>
                </a:lnTo>
                <a:lnTo>
                  <a:pt x="1285875" y="0"/>
                </a:lnTo>
                <a:lnTo>
                  <a:pt x="1562100" y="104775"/>
                </a:lnTo>
                <a:lnTo>
                  <a:pt x="2705100" y="1143000"/>
                </a:lnTo>
                <a:lnTo>
                  <a:pt x="2771775" y="1485900"/>
                </a:lnTo>
                <a:lnTo>
                  <a:pt x="2324100" y="2028825"/>
                </a:lnTo>
                <a:lnTo>
                  <a:pt x="2247900" y="2543175"/>
                </a:lnTo>
                <a:lnTo>
                  <a:pt x="1933575" y="2886075"/>
                </a:lnTo>
              </a:path>
            </a:pathLst>
          </a:cu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5848350" y="2136858"/>
            <a:ext cx="1371600" cy="1504950"/>
          </a:xfrm>
          <a:custGeom>
            <a:avLst/>
            <a:gdLst>
              <a:gd name="connsiteX0" fmla="*/ 0 w 1371600"/>
              <a:gd name="connsiteY0" fmla="*/ 723900 h 1504950"/>
              <a:gd name="connsiteX1" fmla="*/ 295275 w 1371600"/>
              <a:gd name="connsiteY1" fmla="*/ 685800 h 1504950"/>
              <a:gd name="connsiteX2" fmla="*/ 457200 w 1371600"/>
              <a:gd name="connsiteY2" fmla="*/ 723900 h 1504950"/>
              <a:gd name="connsiteX3" fmla="*/ 962025 w 1371600"/>
              <a:gd name="connsiteY3" fmla="*/ 571500 h 1504950"/>
              <a:gd name="connsiteX4" fmla="*/ 1276350 w 1371600"/>
              <a:gd name="connsiteY4" fmla="*/ 190500 h 1504950"/>
              <a:gd name="connsiteX5" fmla="*/ 1304925 w 1371600"/>
              <a:gd name="connsiteY5" fmla="*/ 0 h 1504950"/>
              <a:gd name="connsiteX6" fmla="*/ 1371600 w 1371600"/>
              <a:gd name="connsiteY6" fmla="*/ 561975 h 1504950"/>
              <a:gd name="connsiteX7" fmla="*/ 1285875 w 1371600"/>
              <a:gd name="connsiteY7" fmla="*/ 1504950 h 1504950"/>
              <a:gd name="connsiteX8" fmla="*/ 571500 w 1371600"/>
              <a:gd name="connsiteY8" fmla="*/ 1190625 h 1504950"/>
              <a:gd name="connsiteX9" fmla="*/ 571500 w 1371600"/>
              <a:gd name="connsiteY9" fmla="*/ 1190625 h 1504950"/>
              <a:gd name="connsiteX10" fmla="*/ 571500 w 1371600"/>
              <a:gd name="connsiteY10" fmla="*/ 1190625 h 150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71600" h="1504950">
                <a:moveTo>
                  <a:pt x="0" y="723900"/>
                </a:moveTo>
                <a:lnTo>
                  <a:pt x="295275" y="685800"/>
                </a:lnTo>
                <a:lnTo>
                  <a:pt x="457200" y="723900"/>
                </a:lnTo>
                <a:lnTo>
                  <a:pt x="962025" y="571500"/>
                </a:lnTo>
                <a:lnTo>
                  <a:pt x="1276350" y="190500"/>
                </a:lnTo>
                <a:lnTo>
                  <a:pt x="1304925" y="0"/>
                </a:lnTo>
                <a:lnTo>
                  <a:pt x="1371600" y="561975"/>
                </a:lnTo>
                <a:lnTo>
                  <a:pt x="1285875" y="1504950"/>
                </a:lnTo>
                <a:lnTo>
                  <a:pt x="571500" y="1190625"/>
                </a:lnTo>
                <a:lnTo>
                  <a:pt x="571500" y="1190625"/>
                </a:lnTo>
                <a:lnTo>
                  <a:pt x="571500" y="1190625"/>
                </a:lnTo>
              </a:path>
            </a:pathLst>
          </a:cu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343400" y="1889208"/>
            <a:ext cx="2162175" cy="2181225"/>
          </a:xfrm>
          <a:custGeom>
            <a:avLst/>
            <a:gdLst>
              <a:gd name="connsiteX0" fmla="*/ 0 w 2162175"/>
              <a:gd name="connsiteY0" fmla="*/ 2143125 h 2181225"/>
              <a:gd name="connsiteX1" fmla="*/ 409575 w 2162175"/>
              <a:gd name="connsiteY1" fmla="*/ 2181225 h 2181225"/>
              <a:gd name="connsiteX2" fmla="*/ 781050 w 2162175"/>
              <a:gd name="connsiteY2" fmla="*/ 2066925 h 2181225"/>
              <a:gd name="connsiteX3" fmla="*/ 1581150 w 2162175"/>
              <a:gd name="connsiteY3" fmla="*/ 1200150 h 2181225"/>
              <a:gd name="connsiteX4" fmla="*/ 2162175 w 2162175"/>
              <a:gd name="connsiteY4" fmla="*/ 819150 h 2181225"/>
              <a:gd name="connsiteX5" fmla="*/ 2124075 w 2162175"/>
              <a:gd name="connsiteY5" fmla="*/ 0 h 2181225"/>
              <a:gd name="connsiteX6" fmla="*/ 2124075 w 2162175"/>
              <a:gd name="connsiteY6" fmla="*/ 0 h 2181225"/>
              <a:gd name="connsiteX7" fmla="*/ 2124075 w 2162175"/>
              <a:gd name="connsiteY7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175" h="2181225">
                <a:moveTo>
                  <a:pt x="0" y="2143125"/>
                </a:moveTo>
                <a:lnTo>
                  <a:pt x="409575" y="2181225"/>
                </a:lnTo>
                <a:lnTo>
                  <a:pt x="781050" y="2066925"/>
                </a:lnTo>
                <a:lnTo>
                  <a:pt x="1581150" y="1200150"/>
                </a:lnTo>
                <a:lnTo>
                  <a:pt x="2162175" y="819150"/>
                </a:lnTo>
                <a:lnTo>
                  <a:pt x="2124075" y="0"/>
                </a:lnTo>
                <a:lnTo>
                  <a:pt x="2124075" y="0"/>
                </a:lnTo>
                <a:lnTo>
                  <a:pt x="2124075" y="0"/>
                </a:lnTo>
              </a:path>
            </a:pathLst>
          </a:cu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933825" y="3803733"/>
            <a:ext cx="3438525" cy="1885950"/>
          </a:xfrm>
          <a:custGeom>
            <a:avLst/>
            <a:gdLst>
              <a:gd name="connsiteX0" fmla="*/ 3438525 w 3438525"/>
              <a:gd name="connsiteY0" fmla="*/ 0 h 1885950"/>
              <a:gd name="connsiteX1" fmla="*/ 3028950 w 3438525"/>
              <a:gd name="connsiteY1" fmla="*/ 714375 h 1885950"/>
              <a:gd name="connsiteX2" fmla="*/ 2705100 w 3438525"/>
              <a:gd name="connsiteY2" fmla="*/ 714375 h 1885950"/>
              <a:gd name="connsiteX3" fmla="*/ 2695575 w 3438525"/>
              <a:gd name="connsiteY3" fmla="*/ 1323975 h 1885950"/>
              <a:gd name="connsiteX4" fmla="*/ 1981200 w 3438525"/>
              <a:gd name="connsiteY4" fmla="*/ 1885950 h 1885950"/>
              <a:gd name="connsiteX5" fmla="*/ 1000125 w 3438525"/>
              <a:gd name="connsiteY5" fmla="*/ 1552575 h 1885950"/>
              <a:gd name="connsiteX6" fmla="*/ 466725 w 3438525"/>
              <a:gd name="connsiteY6" fmla="*/ 1581150 h 1885950"/>
              <a:gd name="connsiteX7" fmla="*/ 0 w 3438525"/>
              <a:gd name="connsiteY7" fmla="*/ 14287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8525" h="1885950">
                <a:moveTo>
                  <a:pt x="3438525" y="0"/>
                </a:moveTo>
                <a:lnTo>
                  <a:pt x="3028950" y="714375"/>
                </a:lnTo>
                <a:lnTo>
                  <a:pt x="2705100" y="714375"/>
                </a:lnTo>
                <a:lnTo>
                  <a:pt x="2695575" y="1323975"/>
                </a:lnTo>
                <a:lnTo>
                  <a:pt x="1981200" y="1885950"/>
                </a:lnTo>
                <a:lnTo>
                  <a:pt x="1000125" y="1552575"/>
                </a:lnTo>
                <a:lnTo>
                  <a:pt x="466725" y="1581150"/>
                </a:lnTo>
                <a:lnTo>
                  <a:pt x="0" y="1428750"/>
                </a:lnTo>
              </a:path>
            </a:pathLst>
          </a:cu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6400800"/>
            <a:ext cx="9144000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2591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5541" t="12091" r="21852" b="24711"/>
          <a:stretch/>
        </p:blipFill>
        <p:spPr bwMode="auto">
          <a:xfrm>
            <a:off x="1383537" y="927100"/>
            <a:ext cx="6376926" cy="4787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ontent Placeholder 10"/>
          <p:cNvSpPr txBox="1">
            <a:spLocks/>
          </p:cNvSpPr>
          <p:nvPr/>
        </p:nvSpPr>
        <p:spPr>
          <a:xfrm>
            <a:off x="228600" y="0"/>
            <a:ext cx="8648700" cy="105410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4800" dirty="0" smtClean="0">
                <a:latin typeface="+mj-lt"/>
                <a:cs typeface="Arial" pitchFamily="34" charset="0"/>
              </a:rPr>
              <a:t>Onsite Pointing</a:t>
            </a:r>
            <a:endParaRPr lang="en-US" sz="4800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10" name="Content Placeholder 10"/>
          <p:cNvSpPr txBox="1">
            <a:spLocks/>
          </p:cNvSpPr>
          <p:nvPr/>
        </p:nvSpPr>
        <p:spPr>
          <a:xfrm>
            <a:off x="0" y="6400800"/>
            <a:ext cx="9144000" cy="457200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marL="320040" marR="0" lvl="0" indent="-320040" algn="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2000" noProof="0" dirty="0" smtClean="0">
                <a:latin typeface="+mj-lt"/>
                <a:cs typeface="Arial" pitchFamily="34" charset="0"/>
              </a:rPr>
              <a:t>Weisberg et al. (2014) </a:t>
            </a:r>
            <a:r>
              <a:rPr lang="en-US" sz="2000" i="1" noProof="0" dirty="0" smtClean="0">
                <a:latin typeface="+mj-lt"/>
                <a:cs typeface="Arial" pitchFamily="34" charset="0"/>
              </a:rPr>
              <a:t>JEP:LMC;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Weisberg &amp; </a:t>
            </a:r>
            <a:r>
              <a:rPr lang="en-US" sz="2000" noProof="0" dirty="0" err="1" smtClean="0">
                <a:latin typeface="+mj-lt"/>
                <a:cs typeface="Arial" pitchFamily="34" charset="0"/>
              </a:rPr>
              <a:t>Newcombe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(2016) </a:t>
            </a:r>
            <a:r>
              <a:rPr lang="en-US" sz="2000" i="1" dirty="0" smtClean="0">
                <a:latin typeface="+mj-lt"/>
                <a:cs typeface="Arial" pitchFamily="34" charset="0"/>
              </a:rPr>
              <a:t>JEP:LMC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6400800"/>
            <a:ext cx="9144000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/>
          <p:cNvSpPr txBox="1">
            <a:spLocks/>
          </p:cNvSpPr>
          <p:nvPr/>
        </p:nvSpPr>
        <p:spPr>
          <a:xfrm>
            <a:off x="0" y="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14" name="Content Placeholder 10"/>
          <p:cNvSpPr txBox="1">
            <a:spLocks/>
          </p:cNvSpPr>
          <p:nvPr/>
        </p:nvSpPr>
        <p:spPr>
          <a:xfrm>
            <a:off x="0" y="881743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lang="en-US" sz="3600" b="1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5" name="Content Placeholder 10"/>
          <p:cNvSpPr txBox="1">
            <a:spLocks/>
          </p:cNvSpPr>
          <p:nvPr/>
        </p:nvSpPr>
        <p:spPr>
          <a:xfrm>
            <a:off x="0" y="68580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endParaRPr lang="en-US" sz="3600" b="1" noProof="0" dirty="0" smtClean="0">
              <a:latin typeface="+mj-lt"/>
              <a:cs typeface="Arial" pitchFamily="34" charset="0"/>
            </a:endParaRPr>
          </a:p>
        </p:txBody>
      </p:sp>
      <p:sp>
        <p:nvSpPr>
          <p:cNvPr id="8" name="Content Placeholder 10"/>
          <p:cNvSpPr txBox="1">
            <a:spLocks/>
          </p:cNvSpPr>
          <p:nvPr/>
        </p:nvSpPr>
        <p:spPr>
          <a:xfrm>
            <a:off x="0" y="15240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5000" dirty="0" smtClean="0">
                <a:latin typeface="+mj-lt"/>
                <a:cs typeface="Arial" pitchFamily="34" charset="0"/>
              </a:rPr>
              <a:t>Onsite Pointing</a:t>
            </a:r>
            <a:endParaRPr kumimoji="0" lang="en-US" sz="5000" i="0" u="none" strike="sng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7" name="Content Placeholder 10"/>
          <p:cNvSpPr txBox="1">
            <a:spLocks/>
          </p:cNvSpPr>
          <p:nvPr/>
        </p:nvSpPr>
        <p:spPr>
          <a:xfrm>
            <a:off x="0" y="6400800"/>
            <a:ext cx="9144000" cy="457200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marL="320040" marR="0" lvl="0" indent="-320040" algn="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2000" noProof="0" dirty="0" smtClean="0">
                <a:latin typeface="+mj-lt"/>
                <a:cs typeface="Arial" pitchFamily="34" charset="0"/>
              </a:rPr>
              <a:t>Weisberg et al. (2014) </a:t>
            </a:r>
            <a:r>
              <a:rPr lang="en-US" sz="2000" i="1" noProof="0" dirty="0" smtClean="0">
                <a:latin typeface="+mj-lt"/>
                <a:cs typeface="Arial" pitchFamily="34" charset="0"/>
              </a:rPr>
              <a:t>JEP:LMC;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Weisberg &amp; </a:t>
            </a:r>
            <a:r>
              <a:rPr lang="en-US" sz="2000" noProof="0" dirty="0" err="1" smtClean="0">
                <a:latin typeface="+mj-lt"/>
                <a:cs typeface="Arial" pitchFamily="34" charset="0"/>
              </a:rPr>
              <a:t>Newcombe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(2016) </a:t>
            </a:r>
            <a:r>
              <a:rPr lang="en-US" sz="2000" i="1" dirty="0" smtClean="0">
                <a:latin typeface="+mj-lt"/>
                <a:cs typeface="Arial" pitchFamily="34" charset="0"/>
              </a:rPr>
              <a:t>JEP:LMC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61912" y="1111415"/>
            <a:ext cx="7020175" cy="5060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reeform 12"/>
          <p:cNvSpPr/>
          <p:nvPr/>
        </p:nvSpPr>
        <p:spPr>
          <a:xfrm>
            <a:off x="1552575" y="2794083"/>
            <a:ext cx="2771775" cy="2886075"/>
          </a:xfrm>
          <a:custGeom>
            <a:avLst/>
            <a:gdLst>
              <a:gd name="connsiteX0" fmla="*/ 0 w 2771775"/>
              <a:gd name="connsiteY0" fmla="*/ 1428750 h 2886075"/>
              <a:gd name="connsiteX1" fmla="*/ 1066800 w 2771775"/>
              <a:gd name="connsiteY1" fmla="*/ 85725 h 2886075"/>
              <a:gd name="connsiteX2" fmla="*/ 1285875 w 2771775"/>
              <a:gd name="connsiteY2" fmla="*/ 0 h 2886075"/>
              <a:gd name="connsiteX3" fmla="*/ 1562100 w 2771775"/>
              <a:gd name="connsiteY3" fmla="*/ 104775 h 2886075"/>
              <a:gd name="connsiteX4" fmla="*/ 2705100 w 2771775"/>
              <a:gd name="connsiteY4" fmla="*/ 1143000 h 2886075"/>
              <a:gd name="connsiteX5" fmla="*/ 2771775 w 2771775"/>
              <a:gd name="connsiteY5" fmla="*/ 1485900 h 2886075"/>
              <a:gd name="connsiteX6" fmla="*/ 2324100 w 2771775"/>
              <a:gd name="connsiteY6" fmla="*/ 2028825 h 2886075"/>
              <a:gd name="connsiteX7" fmla="*/ 2247900 w 2771775"/>
              <a:gd name="connsiteY7" fmla="*/ 2543175 h 2886075"/>
              <a:gd name="connsiteX8" fmla="*/ 1933575 w 2771775"/>
              <a:gd name="connsiteY8" fmla="*/ 2886075 h 288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1775" h="2886075">
                <a:moveTo>
                  <a:pt x="0" y="1428750"/>
                </a:moveTo>
                <a:lnTo>
                  <a:pt x="1066800" y="85725"/>
                </a:lnTo>
                <a:lnTo>
                  <a:pt x="1285875" y="0"/>
                </a:lnTo>
                <a:lnTo>
                  <a:pt x="1562100" y="104775"/>
                </a:lnTo>
                <a:lnTo>
                  <a:pt x="2705100" y="1143000"/>
                </a:lnTo>
                <a:lnTo>
                  <a:pt x="2771775" y="1485900"/>
                </a:lnTo>
                <a:lnTo>
                  <a:pt x="2324100" y="2028825"/>
                </a:lnTo>
                <a:lnTo>
                  <a:pt x="2247900" y="2543175"/>
                </a:lnTo>
                <a:lnTo>
                  <a:pt x="1933575" y="2886075"/>
                </a:lnTo>
              </a:path>
            </a:pathLst>
          </a:cu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5848350" y="2136858"/>
            <a:ext cx="1371600" cy="1504950"/>
          </a:xfrm>
          <a:custGeom>
            <a:avLst/>
            <a:gdLst>
              <a:gd name="connsiteX0" fmla="*/ 0 w 1371600"/>
              <a:gd name="connsiteY0" fmla="*/ 723900 h 1504950"/>
              <a:gd name="connsiteX1" fmla="*/ 295275 w 1371600"/>
              <a:gd name="connsiteY1" fmla="*/ 685800 h 1504950"/>
              <a:gd name="connsiteX2" fmla="*/ 457200 w 1371600"/>
              <a:gd name="connsiteY2" fmla="*/ 723900 h 1504950"/>
              <a:gd name="connsiteX3" fmla="*/ 962025 w 1371600"/>
              <a:gd name="connsiteY3" fmla="*/ 571500 h 1504950"/>
              <a:gd name="connsiteX4" fmla="*/ 1276350 w 1371600"/>
              <a:gd name="connsiteY4" fmla="*/ 190500 h 1504950"/>
              <a:gd name="connsiteX5" fmla="*/ 1304925 w 1371600"/>
              <a:gd name="connsiteY5" fmla="*/ 0 h 1504950"/>
              <a:gd name="connsiteX6" fmla="*/ 1371600 w 1371600"/>
              <a:gd name="connsiteY6" fmla="*/ 561975 h 1504950"/>
              <a:gd name="connsiteX7" fmla="*/ 1285875 w 1371600"/>
              <a:gd name="connsiteY7" fmla="*/ 1504950 h 1504950"/>
              <a:gd name="connsiteX8" fmla="*/ 571500 w 1371600"/>
              <a:gd name="connsiteY8" fmla="*/ 1190625 h 1504950"/>
              <a:gd name="connsiteX9" fmla="*/ 571500 w 1371600"/>
              <a:gd name="connsiteY9" fmla="*/ 1190625 h 1504950"/>
              <a:gd name="connsiteX10" fmla="*/ 571500 w 1371600"/>
              <a:gd name="connsiteY10" fmla="*/ 1190625 h 150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71600" h="1504950">
                <a:moveTo>
                  <a:pt x="0" y="723900"/>
                </a:moveTo>
                <a:lnTo>
                  <a:pt x="295275" y="685800"/>
                </a:lnTo>
                <a:lnTo>
                  <a:pt x="457200" y="723900"/>
                </a:lnTo>
                <a:lnTo>
                  <a:pt x="962025" y="571500"/>
                </a:lnTo>
                <a:lnTo>
                  <a:pt x="1276350" y="190500"/>
                </a:lnTo>
                <a:lnTo>
                  <a:pt x="1304925" y="0"/>
                </a:lnTo>
                <a:lnTo>
                  <a:pt x="1371600" y="561975"/>
                </a:lnTo>
                <a:lnTo>
                  <a:pt x="1285875" y="1504950"/>
                </a:lnTo>
                <a:lnTo>
                  <a:pt x="571500" y="1190625"/>
                </a:lnTo>
                <a:lnTo>
                  <a:pt x="571500" y="1190625"/>
                </a:lnTo>
                <a:lnTo>
                  <a:pt x="571500" y="1190625"/>
                </a:lnTo>
              </a:path>
            </a:pathLst>
          </a:cu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4343400" y="1889208"/>
            <a:ext cx="2162175" cy="2181225"/>
          </a:xfrm>
          <a:custGeom>
            <a:avLst/>
            <a:gdLst>
              <a:gd name="connsiteX0" fmla="*/ 0 w 2162175"/>
              <a:gd name="connsiteY0" fmla="*/ 2143125 h 2181225"/>
              <a:gd name="connsiteX1" fmla="*/ 409575 w 2162175"/>
              <a:gd name="connsiteY1" fmla="*/ 2181225 h 2181225"/>
              <a:gd name="connsiteX2" fmla="*/ 781050 w 2162175"/>
              <a:gd name="connsiteY2" fmla="*/ 2066925 h 2181225"/>
              <a:gd name="connsiteX3" fmla="*/ 1581150 w 2162175"/>
              <a:gd name="connsiteY3" fmla="*/ 1200150 h 2181225"/>
              <a:gd name="connsiteX4" fmla="*/ 2162175 w 2162175"/>
              <a:gd name="connsiteY4" fmla="*/ 819150 h 2181225"/>
              <a:gd name="connsiteX5" fmla="*/ 2124075 w 2162175"/>
              <a:gd name="connsiteY5" fmla="*/ 0 h 2181225"/>
              <a:gd name="connsiteX6" fmla="*/ 2124075 w 2162175"/>
              <a:gd name="connsiteY6" fmla="*/ 0 h 2181225"/>
              <a:gd name="connsiteX7" fmla="*/ 2124075 w 2162175"/>
              <a:gd name="connsiteY7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175" h="2181225">
                <a:moveTo>
                  <a:pt x="0" y="2143125"/>
                </a:moveTo>
                <a:lnTo>
                  <a:pt x="409575" y="2181225"/>
                </a:lnTo>
                <a:lnTo>
                  <a:pt x="781050" y="2066925"/>
                </a:lnTo>
                <a:lnTo>
                  <a:pt x="1581150" y="1200150"/>
                </a:lnTo>
                <a:lnTo>
                  <a:pt x="2162175" y="819150"/>
                </a:lnTo>
                <a:lnTo>
                  <a:pt x="2124075" y="0"/>
                </a:lnTo>
                <a:lnTo>
                  <a:pt x="2124075" y="0"/>
                </a:lnTo>
                <a:lnTo>
                  <a:pt x="2124075" y="0"/>
                </a:lnTo>
              </a:path>
            </a:pathLst>
          </a:cu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3933825" y="3803733"/>
            <a:ext cx="3438525" cy="1885950"/>
          </a:xfrm>
          <a:custGeom>
            <a:avLst/>
            <a:gdLst>
              <a:gd name="connsiteX0" fmla="*/ 3438525 w 3438525"/>
              <a:gd name="connsiteY0" fmla="*/ 0 h 1885950"/>
              <a:gd name="connsiteX1" fmla="*/ 3028950 w 3438525"/>
              <a:gd name="connsiteY1" fmla="*/ 714375 h 1885950"/>
              <a:gd name="connsiteX2" fmla="*/ 2705100 w 3438525"/>
              <a:gd name="connsiteY2" fmla="*/ 714375 h 1885950"/>
              <a:gd name="connsiteX3" fmla="*/ 2695575 w 3438525"/>
              <a:gd name="connsiteY3" fmla="*/ 1323975 h 1885950"/>
              <a:gd name="connsiteX4" fmla="*/ 1981200 w 3438525"/>
              <a:gd name="connsiteY4" fmla="*/ 1885950 h 1885950"/>
              <a:gd name="connsiteX5" fmla="*/ 1000125 w 3438525"/>
              <a:gd name="connsiteY5" fmla="*/ 1552575 h 1885950"/>
              <a:gd name="connsiteX6" fmla="*/ 466725 w 3438525"/>
              <a:gd name="connsiteY6" fmla="*/ 1581150 h 1885950"/>
              <a:gd name="connsiteX7" fmla="*/ 0 w 3438525"/>
              <a:gd name="connsiteY7" fmla="*/ 14287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8525" h="1885950">
                <a:moveTo>
                  <a:pt x="3438525" y="0"/>
                </a:moveTo>
                <a:lnTo>
                  <a:pt x="3028950" y="714375"/>
                </a:lnTo>
                <a:lnTo>
                  <a:pt x="2705100" y="714375"/>
                </a:lnTo>
                <a:lnTo>
                  <a:pt x="2695575" y="1323975"/>
                </a:lnTo>
                <a:lnTo>
                  <a:pt x="1981200" y="1885950"/>
                </a:lnTo>
                <a:lnTo>
                  <a:pt x="1000125" y="1552575"/>
                </a:lnTo>
                <a:lnTo>
                  <a:pt x="466725" y="1581150"/>
                </a:lnTo>
                <a:lnTo>
                  <a:pt x="0" y="1428750"/>
                </a:lnTo>
              </a:path>
            </a:pathLst>
          </a:cu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6400800"/>
            <a:ext cx="9144000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Image result for stickman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19400" y="2819400"/>
            <a:ext cx="841375" cy="1034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21" name="Straight Connector 20"/>
          <p:cNvCxnSpPr/>
          <p:nvPr/>
        </p:nvCxnSpPr>
        <p:spPr>
          <a:xfrm flipH="1">
            <a:off x="1562100" y="3276600"/>
            <a:ext cx="1600200" cy="3810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1676400" y="2590800"/>
            <a:ext cx="1524000" cy="685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136900" y="3263900"/>
            <a:ext cx="685800" cy="22098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124200" y="3276600"/>
            <a:ext cx="3581400" cy="53340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3124200" y="2743200"/>
            <a:ext cx="2667000" cy="53340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3124200" y="1676400"/>
            <a:ext cx="4038600" cy="160020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124200" y="3276600"/>
            <a:ext cx="4343400" cy="76200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2591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914400"/>
            <a:ext cx="8604749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Freeform 5"/>
          <p:cNvSpPr/>
          <p:nvPr/>
        </p:nvSpPr>
        <p:spPr>
          <a:xfrm>
            <a:off x="3947160" y="1569720"/>
            <a:ext cx="4716780" cy="3764280"/>
          </a:xfrm>
          <a:custGeom>
            <a:avLst/>
            <a:gdLst>
              <a:gd name="connsiteX0" fmla="*/ 449580 w 4716780"/>
              <a:gd name="connsiteY0" fmla="*/ 2346960 h 3764280"/>
              <a:gd name="connsiteX1" fmla="*/ 861060 w 4716780"/>
              <a:gd name="connsiteY1" fmla="*/ 2819400 h 3764280"/>
              <a:gd name="connsiteX2" fmla="*/ 922020 w 4716780"/>
              <a:gd name="connsiteY2" fmla="*/ 3124200 h 3764280"/>
              <a:gd name="connsiteX3" fmla="*/ 982980 w 4716780"/>
              <a:gd name="connsiteY3" fmla="*/ 3406140 h 3764280"/>
              <a:gd name="connsiteX4" fmla="*/ 1165860 w 4716780"/>
              <a:gd name="connsiteY4" fmla="*/ 3390900 h 3764280"/>
              <a:gd name="connsiteX5" fmla="*/ 1165860 w 4716780"/>
              <a:gd name="connsiteY5" fmla="*/ 3764280 h 3764280"/>
              <a:gd name="connsiteX6" fmla="*/ 4716780 w 4716780"/>
              <a:gd name="connsiteY6" fmla="*/ 3764280 h 3764280"/>
              <a:gd name="connsiteX7" fmla="*/ 4198620 w 4716780"/>
              <a:gd name="connsiteY7" fmla="*/ 0 h 3764280"/>
              <a:gd name="connsiteX8" fmla="*/ 0 w 4716780"/>
              <a:gd name="connsiteY8" fmla="*/ 15240 h 3764280"/>
              <a:gd name="connsiteX9" fmla="*/ 449580 w 4716780"/>
              <a:gd name="connsiteY9" fmla="*/ 2346960 h 376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16780" h="3764280">
                <a:moveTo>
                  <a:pt x="449580" y="2346960"/>
                </a:moveTo>
                <a:lnTo>
                  <a:pt x="861060" y="2819400"/>
                </a:lnTo>
                <a:lnTo>
                  <a:pt x="922020" y="3124200"/>
                </a:lnTo>
                <a:lnTo>
                  <a:pt x="982980" y="3406140"/>
                </a:lnTo>
                <a:lnTo>
                  <a:pt x="1165860" y="3390900"/>
                </a:lnTo>
                <a:lnTo>
                  <a:pt x="1165860" y="3764280"/>
                </a:lnTo>
                <a:lnTo>
                  <a:pt x="4716780" y="3764280"/>
                </a:lnTo>
                <a:lnTo>
                  <a:pt x="4198620" y="0"/>
                </a:lnTo>
                <a:lnTo>
                  <a:pt x="0" y="15240"/>
                </a:lnTo>
                <a:lnTo>
                  <a:pt x="449580" y="234696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0"/>
          <p:cNvSpPr txBox="1">
            <a:spLocks/>
          </p:cNvSpPr>
          <p:nvPr/>
        </p:nvSpPr>
        <p:spPr>
          <a:xfrm>
            <a:off x="1" y="0"/>
            <a:ext cx="9144000" cy="1251856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algn="ct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4000" noProof="0" dirty="0" smtClean="0">
                <a:latin typeface="+mj-lt"/>
                <a:cs typeface="Arial" pitchFamily="34" charset="0"/>
              </a:rPr>
              <a:t>Two dimensions of individual differences</a:t>
            </a:r>
            <a:endParaRPr kumimoji="0" lang="en-US" sz="40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16" name="Content Placeholder 10"/>
          <p:cNvSpPr txBox="1">
            <a:spLocks/>
          </p:cNvSpPr>
          <p:nvPr/>
        </p:nvSpPr>
        <p:spPr>
          <a:xfrm>
            <a:off x="0" y="6400800"/>
            <a:ext cx="9144000" cy="457200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marL="320040" marR="0" lvl="0" indent="-320040" algn="r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sz="2000" noProof="0" dirty="0" smtClean="0">
                <a:latin typeface="+mj-lt"/>
                <a:cs typeface="Arial" pitchFamily="34" charset="0"/>
              </a:rPr>
              <a:t>Weisberg et al. (2014) </a:t>
            </a:r>
            <a:r>
              <a:rPr lang="en-US" sz="2000" i="1" noProof="0" dirty="0" smtClean="0">
                <a:latin typeface="+mj-lt"/>
                <a:cs typeface="Arial" pitchFamily="34" charset="0"/>
              </a:rPr>
              <a:t>JEP:LMC;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Weisberg &amp; </a:t>
            </a:r>
            <a:r>
              <a:rPr lang="en-US" sz="2000" noProof="0" dirty="0" err="1" smtClean="0">
                <a:latin typeface="+mj-lt"/>
                <a:cs typeface="Arial" pitchFamily="34" charset="0"/>
              </a:rPr>
              <a:t>Newcombe</a:t>
            </a:r>
            <a:r>
              <a:rPr lang="en-US" sz="2000" noProof="0" dirty="0" smtClean="0">
                <a:latin typeface="+mj-lt"/>
                <a:cs typeface="Arial" pitchFamily="34" charset="0"/>
              </a:rPr>
              <a:t> (2016) </a:t>
            </a:r>
            <a:r>
              <a:rPr lang="en-US" sz="2000" i="1" dirty="0" smtClean="0">
                <a:latin typeface="+mj-lt"/>
                <a:cs typeface="Arial" pitchFamily="34" charset="0"/>
              </a:rPr>
              <a:t>JEP:LMC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6400800"/>
            <a:ext cx="9144000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>
          <a:xfrm>
            <a:off x="3876675" y="1295400"/>
            <a:ext cx="4148138" cy="2933700"/>
          </a:xfrm>
          <a:custGeom>
            <a:avLst/>
            <a:gdLst>
              <a:gd name="connsiteX0" fmla="*/ 147638 w 4148138"/>
              <a:gd name="connsiteY0" fmla="*/ 1638300 h 1952625"/>
              <a:gd name="connsiteX1" fmla="*/ 1581150 w 4148138"/>
              <a:gd name="connsiteY1" fmla="*/ 1724025 h 1952625"/>
              <a:gd name="connsiteX2" fmla="*/ 1685925 w 4148138"/>
              <a:gd name="connsiteY2" fmla="*/ 1719263 h 1952625"/>
              <a:gd name="connsiteX3" fmla="*/ 2038350 w 4148138"/>
              <a:gd name="connsiteY3" fmla="*/ 1809750 h 1952625"/>
              <a:gd name="connsiteX4" fmla="*/ 2128838 w 4148138"/>
              <a:gd name="connsiteY4" fmla="*/ 1733550 h 1952625"/>
              <a:gd name="connsiteX5" fmla="*/ 2286000 w 4148138"/>
              <a:gd name="connsiteY5" fmla="*/ 1833563 h 1952625"/>
              <a:gd name="connsiteX6" fmla="*/ 2381250 w 4148138"/>
              <a:gd name="connsiteY6" fmla="*/ 1833563 h 1952625"/>
              <a:gd name="connsiteX7" fmla="*/ 2419350 w 4148138"/>
              <a:gd name="connsiteY7" fmla="*/ 1743075 h 1952625"/>
              <a:gd name="connsiteX8" fmla="*/ 2614613 w 4148138"/>
              <a:gd name="connsiteY8" fmla="*/ 1781175 h 1952625"/>
              <a:gd name="connsiteX9" fmla="*/ 2628900 w 4148138"/>
              <a:gd name="connsiteY9" fmla="*/ 1952625 h 1952625"/>
              <a:gd name="connsiteX10" fmla="*/ 3138488 w 4148138"/>
              <a:gd name="connsiteY10" fmla="*/ 1947863 h 1952625"/>
              <a:gd name="connsiteX11" fmla="*/ 4148138 w 4148138"/>
              <a:gd name="connsiteY11" fmla="*/ 1585913 h 1952625"/>
              <a:gd name="connsiteX12" fmla="*/ 3781425 w 4148138"/>
              <a:gd name="connsiteY12" fmla="*/ 0 h 1952625"/>
              <a:gd name="connsiteX13" fmla="*/ 0 w 4148138"/>
              <a:gd name="connsiteY13" fmla="*/ 190500 h 1952625"/>
              <a:gd name="connsiteX14" fmla="*/ 147638 w 4148138"/>
              <a:gd name="connsiteY14" fmla="*/ 1638300 h 1952625"/>
              <a:gd name="connsiteX0" fmla="*/ 147638 w 4148138"/>
              <a:gd name="connsiteY0" fmla="*/ 2619375 h 2933700"/>
              <a:gd name="connsiteX1" fmla="*/ 1581150 w 4148138"/>
              <a:gd name="connsiteY1" fmla="*/ 2705100 h 2933700"/>
              <a:gd name="connsiteX2" fmla="*/ 1685925 w 4148138"/>
              <a:gd name="connsiteY2" fmla="*/ 2700338 h 2933700"/>
              <a:gd name="connsiteX3" fmla="*/ 2038350 w 4148138"/>
              <a:gd name="connsiteY3" fmla="*/ 2790825 h 2933700"/>
              <a:gd name="connsiteX4" fmla="*/ 2128838 w 4148138"/>
              <a:gd name="connsiteY4" fmla="*/ 2714625 h 2933700"/>
              <a:gd name="connsiteX5" fmla="*/ 2286000 w 4148138"/>
              <a:gd name="connsiteY5" fmla="*/ 2814638 h 2933700"/>
              <a:gd name="connsiteX6" fmla="*/ 2381250 w 4148138"/>
              <a:gd name="connsiteY6" fmla="*/ 2814638 h 2933700"/>
              <a:gd name="connsiteX7" fmla="*/ 2419350 w 4148138"/>
              <a:gd name="connsiteY7" fmla="*/ 2724150 h 2933700"/>
              <a:gd name="connsiteX8" fmla="*/ 2614613 w 4148138"/>
              <a:gd name="connsiteY8" fmla="*/ 2762250 h 2933700"/>
              <a:gd name="connsiteX9" fmla="*/ 2628900 w 4148138"/>
              <a:gd name="connsiteY9" fmla="*/ 2933700 h 2933700"/>
              <a:gd name="connsiteX10" fmla="*/ 3138488 w 4148138"/>
              <a:gd name="connsiteY10" fmla="*/ 2928938 h 2933700"/>
              <a:gd name="connsiteX11" fmla="*/ 4148138 w 4148138"/>
              <a:gd name="connsiteY11" fmla="*/ 2566988 h 2933700"/>
              <a:gd name="connsiteX12" fmla="*/ 3590925 w 4148138"/>
              <a:gd name="connsiteY12" fmla="*/ 0 h 2933700"/>
              <a:gd name="connsiteX13" fmla="*/ 0 w 4148138"/>
              <a:gd name="connsiteY13" fmla="*/ 1171575 h 2933700"/>
              <a:gd name="connsiteX14" fmla="*/ 147638 w 4148138"/>
              <a:gd name="connsiteY14" fmla="*/ 2619375 h 293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48138" h="2933700">
                <a:moveTo>
                  <a:pt x="147638" y="2619375"/>
                </a:moveTo>
                <a:lnTo>
                  <a:pt x="1581150" y="2705100"/>
                </a:lnTo>
                <a:lnTo>
                  <a:pt x="1685925" y="2700338"/>
                </a:lnTo>
                <a:lnTo>
                  <a:pt x="2038350" y="2790825"/>
                </a:lnTo>
                <a:lnTo>
                  <a:pt x="2128838" y="2714625"/>
                </a:lnTo>
                <a:lnTo>
                  <a:pt x="2286000" y="2814638"/>
                </a:lnTo>
                <a:lnTo>
                  <a:pt x="2381250" y="2814638"/>
                </a:lnTo>
                <a:lnTo>
                  <a:pt x="2419350" y="2724150"/>
                </a:lnTo>
                <a:lnTo>
                  <a:pt x="2614613" y="2762250"/>
                </a:lnTo>
                <a:lnTo>
                  <a:pt x="2628900" y="2933700"/>
                </a:lnTo>
                <a:lnTo>
                  <a:pt x="3138488" y="2928938"/>
                </a:lnTo>
                <a:lnTo>
                  <a:pt x="4148138" y="2566988"/>
                </a:lnTo>
                <a:lnTo>
                  <a:pt x="3590925" y="0"/>
                </a:lnTo>
                <a:lnTo>
                  <a:pt x="0" y="1171575"/>
                </a:lnTo>
                <a:lnTo>
                  <a:pt x="147638" y="2619375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43000" y="3810000"/>
            <a:ext cx="4191000" cy="1676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6"/>
          <p:cNvGrpSpPr/>
          <p:nvPr/>
        </p:nvGrpSpPr>
        <p:grpSpPr>
          <a:xfrm>
            <a:off x="1524000" y="2098675"/>
            <a:ext cx="155575" cy="444500"/>
            <a:chOff x="1524000" y="2098675"/>
            <a:chExt cx="155575" cy="444500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15054" t="21739" r="83175" b="73913"/>
            <a:stretch>
              <a:fillRect/>
            </a:stretch>
          </p:blipFill>
          <p:spPr bwMode="auto">
            <a:xfrm>
              <a:off x="1527175" y="2314575"/>
              <a:ext cx="152400" cy="228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3" name="Group 14"/>
            <p:cNvGrpSpPr/>
            <p:nvPr/>
          </p:nvGrpSpPr>
          <p:grpSpPr>
            <a:xfrm>
              <a:off x="1524000" y="2098675"/>
              <a:ext cx="152400" cy="244475"/>
              <a:chOff x="1524000" y="2098675"/>
              <a:chExt cx="152400" cy="244475"/>
            </a:xfrm>
          </p:grpSpPr>
          <p:pic>
            <p:nvPicPr>
              <p:cNvPr id="13" name="Picture 2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l="15055" t="27536" r="83174" b="68116"/>
              <a:stretch>
                <a:fillRect/>
              </a:stretch>
            </p:blipFill>
            <p:spPr bwMode="auto">
              <a:xfrm>
                <a:off x="1524000" y="2098675"/>
                <a:ext cx="152400" cy="228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sp>
            <p:nvSpPr>
              <p:cNvPr id="14" name="Rectangle 13"/>
              <p:cNvSpPr/>
              <p:nvPr/>
            </p:nvSpPr>
            <p:spPr>
              <a:xfrm>
                <a:off x="1524000" y="2266950"/>
                <a:ext cx="152400" cy="76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7" name="Content Placeholder 10"/>
          <p:cNvSpPr txBox="1">
            <a:spLocks/>
          </p:cNvSpPr>
          <p:nvPr/>
        </p:nvSpPr>
        <p:spPr>
          <a:xfrm>
            <a:off x="0" y="6019800"/>
            <a:ext cx="9144000" cy="45720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marR="0" lvl="0" indent="-320040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buFont typeface="Wingdings"/>
              <a:buNone/>
              <a:tabLst/>
              <a:defRPr/>
            </a:pPr>
            <a:r>
              <a:rPr lang="en-US" noProof="0" dirty="0" smtClean="0">
                <a:latin typeface="+mj-lt"/>
                <a:cs typeface="Arial" pitchFamily="34" charset="0"/>
              </a:rPr>
              <a:t>Chance performance = 90°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295400" y="1676400"/>
            <a:ext cx="23622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66800" y="1143000"/>
            <a:ext cx="281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00B050"/>
                </a:solidFill>
              </a:rPr>
              <a:t>Integrators</a:t>
            </a:r>
            <a:endParaRPr lang="en-US" sz="3000" b="1" dirty="0">
              <a:solidFill>
                <a:srgbClr val="00B05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52286" y="1524000"/>
            <a:ext cx="281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chemeClr val="accent6"/>
                </a:solidFill>
              </a:rPr>
              <a:t>Non-Integrators</a:t>
            </a:r>
            <a:endParaRPr lang="en-US" sz="3000" b="1" dirty="0">
              <a:solidFill>
                <a:schemeClr val="accent6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66800" y="1905000"/>
            <a:ext cx="3505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00B0F0"/>
                </a:solidFill>
              </a:rPr>
              <a:t>Imprecise Navigators</a:t>
            </a:r>
            <a:endParaRPr lang="en-US" sz="3000" b="1" dirty="0">
              <a:solidFill>
                <a:srgbClr val="00B0F0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4876800" y="1175658"/>
            <a:ext cx="0" cy="441960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14400" y="4038600"/>
            <a:ext cx="7848600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10"/>
          <p:cNvSpPr txBox="1">
            <a:spLocks/>
          </p:cNvSpPr>
          <p:nvPr/>
        </p:nvSpPr>
        <p:spPr>
          <a:xfrm>
            <a:off x="4953000" y="762000"/>
            <a:ext cx="4191000" cy="45720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320040" lvl="0" indent="-320040">
              <a:spcBef>
                <a:spcPts val="700"/>
              </a:spcBef>
              <a:buClr>
                <a:schemeClr val="accent2"/>
              </a:buClr>
              <a:buSzPct val="60000"/>
              <a:defRPr/>
            </a:pPr>
            <a:r>
              <a:rPr lang="en-US" dirty="0" smtClean="0">
                <a:cs typeface="Arial" pitchFamily="34" charset="0"/>
              </a:rPr>
              <a:t>K-means clustering generated 3-group solution.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30" grpId="0"/>
      <p:bldP spid="31" grpId="0"/>
      <p:bldP spid="32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 descr="C:\Users\stweis\Dropbox\Penn Post Doc\Silcton_FMRI\manuscripts\classic_scatt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55228"/>
            <a:ext cx="9144000" cy="55925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Silcton</a:t>
            </a:r>
            <a:r>
              <a:rPr lang="en-US" dirty="0" smtClean="0"/>
              <a:t> + MRI?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70 Participants (41 women)</a:t>
            </a:r>
          </a:p>
          <a:p>
            <a:r>
              <a:rPr lang="en-US" dirty="0" smtClean="0"/>
              <a:t>Behavioral measures:</a:t>
            </a:r>
          </a:p>
          <a:p>
            <a:pPr lvl="1"/>
            <a:r>
              <a:rPr lang="en-US" dirty="0" smtClean="0"/>
              <a:t>MRT, SBSOD, WRAT (verbal </a:t>
            </a:r>
            <a:r>
              <a:rPr lang="en-US" dirty="0" err="1" smtClean="0"/>
              <a:t>iq</a:t>
            </a:r>
            <a:r>
              <a:rPr lang="en-US" dirty="0" smtClean="0"/>
              <a:t>, covariate)</a:t>
            </a:r>
          </a:p>
          <a:p>
            <a:r>
              <a:rPr lang="en-US" dirty="0" smtClean="0"/>
              <a:t>Brain measures:</a:t>
            </a:r>
          </a:p>
          <a:p>
            <a:pPr lvl="1"/>
            <a:r>
              <a:rPr lang="en-US" dirty="0" err="1" smtClean="0"/>
              <a:t>Subcortical</a:t>
            </a:r>
            <a:r>
              <a:rPr lang="en-US" dirty="0" smtClean="0"/>
              <a:t>, cortical volume</a:t>
            </a:r>
          </a:p>
          <a:p>
            <a:pPr lvl="1"/>
            <a:r>
              <a:rPr lang="en-US" dirty="0" smtClean="0"/>
              <a:t>Anterior/Posterior split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Analysis (Pre-</a:t>
            </a:r>
            <a:r>
              <a:rPr lang="en-US" dirty="0" err="1" smtClean="0"/>
              <a:t>Reg</a:t>
            </a:r>
            <a:r>
              <a:rPr lang="en-US" dirty="0" smtClean="0"/>
              <a:t>) RHC</a:t>
            </a:r>
            <a:endParaRPr lang="en-US" dirty="0"/>
          </a:p>
        </p:txBody>
      </p:sp>
      <p:pic>
        <p:nvPicPr>
          <p:cNvPr id="45058" name="Picture 2" descr="C:\Users\stweis\Dropbox\Penn Post Doc\Silcton_FMRI\FlowchartOSF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447800"/>
            <a:ext cx="6858000" cy="5143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Analysis (Pre-</a:t>
            </a:r>
            <a:r>
              <a:rPr lang="en-US" dirty="0" err="1" smtClean="0"/>
              <a:t>Reg</a:t>
            </a:r>
            <a:r>
              <a:rPr lang="en-US" dirty="0" smtClean="0"/>
              <a:t>) RHC</a:t>
            </a:r>
            <a:endParaRPr lang="en-US" dirty="0"/>
          </a:p>
        </p:txBody>
      </p:sp>
      <p:pic>
        <p:nvPicPr>
          <p:cNvPr id="45058" name="Picture 2" descr="C:\Users\stweis\Dropbox\Penn Post Doc\Silcton_FMRI\FlowchartOSF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447800"/>
            <a:ext cx="6858000" cy="5143500"/>
          </a:xfrm>
          <a:prstGeom prst="rect">
            <a:avLst/>
          </a:prstGeom>
          <a:noFill/>
        </p:spPr>
      </p:pic>
      <p:sp>
        <p:nvSpPr>
          <p:cNvPr id="4" name="Oval 3"/>
          <p:cNvSpPr/>
          <p:nvPr/>
        </p:nvSpPr>
        <p:spPr>
          <a:xfrm>
            <a:off x="5867400" y="5715000"/>
            <a:ext cx="2362200" cy="9906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Knowledge</a:t>
            </a:r>
            <a:endParaRPr lang="en-US" dirty="0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 l="10625" t="15556" r="57917" b="7407"/>
          <a:stretch>
            <a:fillRect/>
          </a:stretch>
        </p:blipFill>
        <p:spPr bwMode="auto">
          <a:xfrm>
            <a:off x="609600" y="1295400"/>
            <a:ext cx="7744558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So, what did we learn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The literature is…mixed.</a:t>
            </a:r>
          </a:p>
          <a:p>
            <a:r>
              <a:rPr lang="en-US" dirty="0" smtClean="0"/>
              <a:t>No one has a theory about why.</a:t>
            </a:r>
          </a:p>
          <a:p>
            <a:r>
              <a:rPr lang="en-US" dirty="0" smtClean="0"/>
              <a:t>Are these studies exercises in noise mining?</a:t>
            </a:r>
          </a:p>
          <a:p>
            <a:pPr lvl="1"/>
            <a:r>
              <a:rPr lang="en-US" dirty="0" smtClean="0"/>
              <a:t>Well, this one sort of is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err="1" smtClean="0"/>
              <a:t>Hippocampally</a:t>
            </a:r>
            <a:r>
              <a:rPr lang="en-US" dirty="0" smtClean="0"/>
              <a:t>-based navigation != navigation</a:t>
            </a:r>
          </a:p>
          <a:p>
            <a:r>
              <a:rPr lang="en-US" dirty="0" smtClean="0"/>
              <a:t>Expert / older adults different from typical variability in a healthy, young sample?</a:t>
            </a:r>
          </a:p>
          <a:p>
            <a:r>
              <a:rPr lang="en-US" dirty="0" smtClean="0"/>
              <a:t>Re-analysis will inform both of these points! </a:t>
            </a: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Maguire: Taxi Drivers vs. </a:t>
            </a:r>
            <a:r>
              <a:rPr lang="en-US" dirty="0" err="1" smtClean="0"/>
              <a:t>Normals</a:t>
            </a:r>
            <a:endParaRPr lang="en-US" dirty="0"/>
          </a:p>
        </p:txBody>
      </p:sp>
      <p:pic>
        <p:nvPicPr>
          <p:cNvPr id="34824" name="Picture 8" descr="An external file that holds a picture, illustration, etc.&#10;Object name is pq07003950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4600" y="1371600"/>
            <a:ext cx="3756239" cy="49815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Maguire: Taxi Drivers vs. Bus Drivers - VBM</a:t>
            </a:r>
            <a:endParaRPr 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1524000"/>
            <a:ext cx="5029200" cy="2179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3810000"/>
            <a:ext cx="620899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Maguire 2: Taxi Drivers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1219200"/>
            <a:ext cx="6562725" cy="53429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Schinazi</a:t>
            </a:r>
            <a:r>
              <a:rPr lang="en-US" dirty="0" smtClean="0"/>
              <a:t>: Real world navigation, undergrads</a:t>
            </a:r>
            <a:endParaRPr lang="en-US" dirty="0"/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645920"/>
            <a:ext cx="8229600" cy="5212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Schinazi</a:t>
            </a:r>
            <a:r>
              <a:rPr lang="en-US" dirty="0" smtClean="0"/>
              <a:t>: Real world navigation (offsite pointing!)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209800"/>
            <a:ext cx="397469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24400" y="1527672"/>
            <a:ext cx="3567881" cy="5330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Schinazi</a:t>
            </a:r>
            <a:r>
              <a:rPr lang="en-US" dirty="0" smtClean="0"/>
              <a:t>: Real world navigation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825" y="1371600"/>
            <a:ext cx="9020175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907</Words>
  <Application>Microsoft Office PowerPoint</Application>
  <PresentationFormat>On-screen Show (4:3)</PresentationFormat>
  <Paragraphs>253</Paragraphs>
  <Slides>31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Or: How I learned to stop worrying and love the hippocampus</vt:lpstr>
      <vt:lpstr>Hippocampal Contributions to Human Navigation</vt:lpstr>
      <vt:lpstr>The Knowledge</vt:lpstr>
      <vt:lpstr>Maguire: Taxi Drivers vs. Normals</vt:lpstr>
      <vt:lpstr>Maguire: Taxi Drivers vs. Bus Drivers - VBM</vt:lpstr>
      <vt:lpstr>Maguire 2: Taxi Drivers</vt:lpstr>
      <vt:lpstr>Schinazi: Real world navigation, undergrads</vt:lpstr>
      <vt:lpstr>Schinazi: Real world navigation (offsite pointing!)</vt:lpstr>
      <vt:lpstr>Schinazi: Real world navigation</vt:lpstr>
      <vt:lpstr>Liu: Self-report</vt:lpstr>
      <vt:lpstr>Jenzen: Self-report</vt:lpstr>
      <vt:lpstr>Bohbot: Specifically spatial strategy</vt:lpstr>
      <vt:lpstr>Bohbot: Elderly adults</vt:lpstr>
      <vt:lpstr>Hartley: Specifically spatial? Undergrads</vt:lpstr>
      <vt:lpstr>Hartley: Specifically spatial</vt:lpstr>
      <vt:lpstr>Slide 16</vt:lpstr>
      <vt:lpstr>Slide 17</vt:lpstr>
      <vt:lpstr>Slide 18</vt:lpstr>
      <vt:lpstr>P-Curve: Evidential Value!</vt:lpstr>
      <vt:lpstr>Hippocampal Contributions to Human Navigation</vt:lpstr>
      <vt:lpstr>Slide 21</vt:lpstr>
      <vt:lpstr>Slide 22</vt:lpstr>
      <vt:lpstr>Slide 23</vt:lpstr>
      <vt:lpstr>Slide 24</vt:lpstr>
      <vt:lpstr>Slide 25</vt:lpstr>
      <vt:lpstr>Slide 26</vt:lpstr>
      <vt:lpstr>Silcton + MRI?</vt:lpstr>
      <vt:lpstr>Sequential Analysis (Pre-Reg) RHC</vt:lpstr>
      <vt:lpstr>Sequential Analysis (Pre-Reg) RHC</vt:lpstr>
      <vt:lpstr>So, what did we learn</vt:lpstr>
      <vt:lpstr>Conclusions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Steven Weisberg</dc:creator>
  <cp:lastModifiedBy>Steven Weisberg</cp:lastModifiedBy>
  <cp:revision>76</cp:revision>
  <dcterms:created xsi:type="dcterms:W3CDTF">2018-04-18T15:32:01Z</dcterms:created>
  <dcterms:modified xsi:type="dcterms:W3CDTF">2018-06-21T17:27:04Z</dcterms:modified>
</cp:coreProperties>
</file>

<file path=docProps/thumbnail.jpeg>
</file>